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805" r:id="rId9"/>
  </p:sldMasterIdLst>
  <p:notesMasterIdLst>
    <p:notesMasterId r:id="rId32"/>
  </p:notesMasterIdLst>
  <p:sldIdLst>
    <p:sldId id="583" r:id="rId10"/>
    <p:sldId id="623" r:id="rId11"/>
    <p:sldId id="595" r:id="rId12"/>
    <p:sldId id="587" r:id="rId13"/>
    <p:sldId id="589" r:id="rId14"/>
    <p:sldId id="591" r:id="rId15"/>
    <p:sldId id="593" r:id="rId16"/>
    <p:sldId id="621" r:id="rId17"/>
    <p:sldId id="597" r:id="rId18"/>
    <p:sldId id="598" r:id="rId19"/>
    <p:sldId id="600" r:id="rId20"/>
    <p:sldId id="602" r:id="rId21"/>
    <p:sldId id="608" r:id="rId22"/>
    <p:sldId id="571" r:id="rId23"/>
    <p:sldId id="617" r:id="rId24"/>
    <p:sldId id="619" r:id="rId25"/>
    <p:sldId id="620" r:id="rId26"/>
    <p:sldId id="559" r:id="rId27"/>
    <p:sldId id="560" r:id="rId28"/>
    <p:sldId id="566" r:id="rId29"/>
    <p:sldId id="609" r:id="rId30"/>
    <p:sldId id="610" r:id="rId31"/>
  </p:sldIdLst>
  <p:sldSz cx="9144000" cy="5143500" type="screen16x9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828282"/>
    <a:srgbClr val="515151"/>
    <a:srgbClr val="44484E"/>
    <a:srgbClr val="1C293A"/>
    <a:srgbClr val="F0F1C7"/>
    <a:srgbClr val="FFFF99"/>
    <a:srgbClr val="DC5270"/>
    <a:srgbClr val="FF5050"/>
    <a:srgbClr val="5A8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5712" autoAdjust="0"/>
  </p:normalViewPr>
  <p:slideViewPr>
    <p:cSldViewPr>
      <p:cViewPr varScale="1">
        <p:scale>
          <a:sx n="147" d="100"/>
          <a:sy n="147" d="100"/>
        </p:scale>
        <p:origin x="594" y="-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4DF7E7-6553-430A-BE0A-CCE222E8A2A0}" type="datetimeFigureOut">
              <a:rPr lang="ru-RU"/>
              <a:pPr>
                <a:defRPr/>
              </a:pPr>
              <a:t>23.11.2024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44FCB29-2B43-446C-9F47-1D4652B22B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257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083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723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0236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724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8846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30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44FCB29-2B43-446C-9F47-1D4652B22B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3990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3DB40-77F3-4905-8AAB-BCEB7A623F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6234F-0E5B-4EBC-800B-95C834D0FD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D35B4-6E39-4E65-8E57-2917A13156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9106A-59C5-4298-972A-250200F27C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C0222-494F-46A5-ABD1-7197EE53C4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4577-A9CE-4FB2-88BB-CB15010A89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6A3F-959F-4CF2-9927-DB39892B84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4A8E-1465-4C8B-A93B-4445D42F0F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1EE70-AD40-44F4-A9BD-65F0D5FFB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75EA1-046A-4F4E-8C4C-262E97D213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65D96-775A-46AC-9255-E363410B02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B1142-917B-4B20-B20A-F4DDBBAC8F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D2AE3-7FE6-4393-B7E5-D610BAAB92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15AAB-DD0D-4F32-AF4A-3F17DEA55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2BF01-8BA3-48BC-867F-AA87CD7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B1BE6-9E49-4D61-BCB8-62AD4522AD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925F8-57A1-4AF8-8155-3F1B6EFDE9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BF2C5-A32B-4FED-BDFA-C3D542CECB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DED5D-DE5C-4BCE-9F8F-DD2360148A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89BC6-AE82-4B03-83B2-B9435A457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D0BAC-C1DF-484A-B65E-22D93D2879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0CDEF9-6009-4EAC-8DD0-AC423D7281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A222E-88BE-4712-9273-6DC329FB15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9E75-F958-495E-9577-E87BF2F941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EFF55-B548-4078-BD97-B95E43E981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F0B8-00AC-48AC-BBB9-4A6F66A1C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74783-0527-496D-BF30-C02DDA91FB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E1577-D44A-4F15-A593-2C304DDCA6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4B18A-B07C-46A5-B89E-EB28DCA63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A7130-F162-4AF9-974E-3CEF510931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1DB65-72FF-4A51-B487-B2B7BDB033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42DEB-87DB-406D-AF88-288CE3A64B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01879-105F-4B26-85FB-FA2EF0421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ECA9-721C-4A58-849A-6B8FEB04511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1F5DA-425A-4464-9D02-9BD4ED1DE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8F974-F904-4FCE-B10F-6D05AE4F4D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C638F-2A7C-43AA-82AD-2104F3A7C1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F265A-AD80-4A4F-8673-B9EE7861AF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AA1A7-0879-40AB-84DF-6BF75AEEF2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0A1C4-3207-4927-A39A-66756DF0C9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7B780-DEEF-4505-9187-BDC038D9FB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247FF-CADD-4B13-94D5-12F2EAB93B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7D4D-9B01-4A9E-BB24-63A21D055A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393BC-F8A6-4EF0-8D17-8232D0DA41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2D58-8212-4067-AEAE-9502940C85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BA8F-F323-4542-A4EC-48DA0D70AD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C6417-18A7-4E01-999C-573A0C3A7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508C0-79E9-4106-A505-F6E3EFE488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320E-7812-41FD-99BA-A47BDC2DBA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003AB-A131-433C-8DC9-4BFA81A69C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16505-ABD4-4280-881B-EA1398420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2A922-9A90-42C1-BFD2-BBE78021D9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131D2-CBAB-41ED-A391-B2ABE8286A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1F270-F9B7-4FB5-BD9B-BDBBD82E73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BCD77-23DC-4B1B-9BA2-323C96B674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DA6E8-4679-40D2-AA4E-DD715BD0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5952F-13F6-44AE-BE55-F5626EF81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6EB4A-A5BD-45AD-B088-A5B4C3A0F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7A198-290F-431B-86C4-BE380A4F57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9FF6D-449E-444E-A89B-8156FCBF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29A9F-9762-45A0-9397-754C88D43D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12AC7-0119-41B7-9F33-5A210F4E60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B2099-B9BC-48DB-8A17-009D5EE2D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631F9-BBE8-4454-AE8A-D9DBE70C69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7B813-8446-453E-97C3-346BDBFFC3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8A320-B669-437B-9ABE-A27E31095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C4DE8-68E0-4E4E-965E-20ADE76F35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478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3500" y="1200151"/>
            <a:ext cx="35433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09D9B-B1CA-4D8F-83E5-407926233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D9809-597F-47ED-886A-60AAD66250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E6F59-22FF-47B1-8FE0-CC43E17A1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4032C-8BD3-463D-AB43-9D37F449F1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C8A77-8942-4018-B1B0-6A9F4FBEEF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C1AB9-CAB2-4AC9-AC19-9357B21A97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AE780-A580-439D-8D2F-D1FD99E57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7050" y="205980"/>
            <a:ext cx="180975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47800" y="205980"/>
            <a:ext cx="527685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73116-F47B-4AB3-8542-2780C97EB3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10B61-2A41-41C7-B054-798DFF6F8C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90E15-6F5F-4C1D-BC74-96E5F53842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5FF9F-7920-40F4-99E0-C509A6A961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E2BB7-DF1F-46BC-AD7E-5273F7B8E8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00301"/>
            <a:ext cx="4038600" cy="196572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7A03E-94C9-47F3-92B0-02CA8E6CF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54BFE-7340-48A4-800E-08DE041586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F8F94-63CB-49D9-8CEE-E0E4063BF64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6E2BE-D47E-43B7-8125-7365DD1C1B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B288C-0620-43FF-BD64-0799FA4AD2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A902A-03AE-4759-A5FB-7C75C5C512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FFC63-E81B-4A6D-99EA-FFF4FA4C6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657350"/>
            <a:ext cx="2057400" cy="270867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57350"/>
            <a:ext cx="6019800" cy="270867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EDFC9-9346-4F12-B49B-7F2E649018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0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E1577-D44A-4F15-A593-2C304DDCA6B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4" y="2349219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EE7E2-4753-4724-9150-32EA62DC62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B18A-B07C-46A5-B89E-EB28DCA631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7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BA7130-F162-4AF9-974E-3CEF5109317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1DB65-72FF-4A51-B487-B2B7BDB0333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1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42DEB-87DB-406D-AF88-288CE3A64B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301879-105F-4B26-85FB-FA2EF04216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11F5DA-425A-4464-9D02-9BD4ED1DE3D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8" y="548641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2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28F974-F904-4FCE-B10F-6D05AE4F4D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1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AC638F-2A7C-43AA-82AD-2104F3A7C1C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BF265A-AD80-4A4F-8673-B9EE7861A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6" y="548641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EAA1A7-0879-40AB-84DF-6BF75AEEF2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6257735-5AA3-496D-83A8-A79BDCB036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663" r:id="rId5"/>
    <p:sldLayoutId id="2147483662" r:id="rId6"/>
    <p:sldLayoutId id="2147483661" r:id="rId7"/>
    <p:sldLayoutId id="2147483660" r:id="rId8"/>
    <p:sldLayoutId id="2147483659" r:id="rId9"/>
    <p:sldLayoutId id="2147483658" r:id="rId10"/>
    <p:sldLayoutId id="2147483657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57576D9E-414E-4F1E-90EB-BBD59A656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C1C61B-51C0-4910-94BF-ED58C6F8D6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88" r:id="rId2"/>
    <p:sldLayoutId id="2147483687" r:id="rId3"/>
    <p:sldLayoutId id="2147483686" r:id="rId4"/>
    <p:sldLayoutId id="2147483685" r:id="rId5"/>
    <p:sldLayoutId id="2147483684" r:id="rId6"/>
    <p:sldLayoutId id="2147483683" r:id="rId7"/>
    <p:sldLayoutId id="2147483682" r:id="rId8"/>
    <p:sldLayoutId id="2147483681" r:id="rId9"/>
    <p:sldLayoutId id="2147483680" r:id="rId10"/>
    <p:sldLayoutId id="21474836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DE37BB5-BA3C-45F3-8AA6-5734F7441A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694" r:id="rId7"/>
    <p:sldLayoutId id="2147483693" r:id="rId8"/>
    <p:sldLayoutId id="2147483692" r:id="rId9"/>
    <p:sldLayoutId id="2147483691" r:id="rId10"/>
    <p:sldLayoutId id="214748369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3A875B1-43C5-4C9D-A7FE-70BA6E5403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9" r:id="rId3"/>
    <p:sldLayoutId id="2147483708" r:id="rId4"/>
    <p:sldLayoutId id="2147483707" r:id="rId5"/>
    <p:sldLayoutId id="2147483706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7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398FF7F-7FAB-47D1-92BD-E0FD663FAE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21" r:id="rId2"/>
    <p:sldLayoutId id="2147483720" r:id="rId3"/>
    <p:sldLayoutId id="2147483719" r:id="rId4"/>
    <p:sldLayoutId id="2147483718" r:id="rId5"/>
    <p:sldLayoutId id="2147483717" r:id="rId6"/>
    <p:sldLayoutId id="2147483716" r:id="rId7"/>
    <p:sldLayoutId id="2147483715" r:id="rId8"/>
    <p:sldLayoutId id="2147483714" r:id="rId9"/>
    <p:sldLayoutId id="2147483713" r:id="rId10"/>
    <p:sldLayoutId id="214748371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06375"/>
            <a:ext cx="7239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200157"/>
            <a:ext cx="72390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7C692DB-4781-4188-915D-DDF0E8640E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2" r:id="rId2"/>
    <p:sldLayoutId id="2147483731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25" r:id="rId9"/>
    <p:sldLayoutId id="2147483724" r:id="rId10"/>
    <p:sldLayoutId id="214748372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5735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0307"/>
            <a:ext cx="82296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20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20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C08F12-A035-4E9A-94BF-B3F4B3F5B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70000"/>
                <a:lumOff val="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46257735-5AA3-496D-83A8-A79BDCB0368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5.xml"/><Relationship Id="rId6" Type="http://schemas.microsoft.com/office/2007/relationships/hdphoto" Target="../media/hdphoto1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microsoft.com/office/2007/relationships/hdphoto" Target="../media/hdphoto3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12" Type="http://schemas.microsoft.com/office/2007/relationships/hdphoto" Target="../media/hdphoto8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5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microsoft.com/office/2007/relationships/hdphoto" Target="../media/hdphoto10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5.xml"/><Relationship Id="rId6" Type="http://schemas.openxmlformats.org/officeDocument/2006/relationships/image" Target="../media/image16.png"/><Relationship Id="rId11" Type="http://schemas.microsoft.com/office/2007/relationships/hdphoto" Target="../media/hdphoto12.wdp"/><Relationship Id="rId5" Type="http://schemas.microsoft.com/office/2007/relationships/hdphoto" Target="../media/hdphoto9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12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81332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СПОСОБЫ МОШЕННИЧЕСТВА И ЗАЩИТА ОТ НИХ</a:t>
            </a:r>
          </a:p>
        </p:txBody>
      </p:sp>
      <p:sp>
        <p:nvSpPr>
          <p:cNvPr id="13" name="Подзаголовок 7">
            <a:extLst>
              <a:ext uri="{FF2B5EF4-FFF2-40B4-BE49-F238E27FC236}">
                <a16:creationId xmlns:a16="http://schemas.microsoft.com/office/drawing/2014/main" xmlns="" id="{6B694B91-D5FE-4608-B2EF-D36A02F66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8" y="3651870"/>
            <a:ext cx="7272808" cy="944465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подполковник </a:t>
            </a:r>
            <a:r>
              <a:rPr lang="ru-RU" dirty="0"/>
              <a:t>полиции</a:t>
            </a:r>
            <a:br>
              <a:rPr lang="ru-RU" dirty="0"/>
            </a:br>
            <a:r>
              <a:rPr lang="ru-RU" dirty="0" smtClean="0"/>
              <a:t>Цыденов Алдар Цыренович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24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888" y="-8629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настроить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двухфакторную аутентификацию в </a:t>
            </a:r>
            <a:r>
              <a:rPr lang="en-US" sz="28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8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photo_2024-11-07_21-35-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672" y="998220"/>
            <a:ext cx="1878487" cy="3593606"/>
          </a:xfrm>
          <a:prstGeom prst="rect">
            <a:avLst/>
          </a:prstGeom>
          <a:solidFill>
            <a:srgbClr val="44484E"/>
          </a:solidFill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1" name="Рисунок 10" descr="photo_2024-11-07_21-35-4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5771" y="998220"/>
            <a:ext cx="1890541" cy="3593606"/>
          </a:xfrm>
          <a:prstGeom prst="rect">
            <a:avLst/>
          </a:prstGeom>
        </p:spPr>
      </p:pic>
      <p:pic>
        <p:nvPicPr>
          <p:cNvPr id="12" name="Рисунок 11" descr="photo_2024-11-07_21-35-49 (2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2007" y="1005018"/>
            <a:ext cx="1877277" cy="3598115"/>
          </a:xfrm>
          <a:prstGeom prst="rect">
            <a:avLst/>
          </a:prstGeom>
        </p:spPr>
      </p:pic>
      <p:pic>
        <p:nvPicPr>
          <p:cNvPr id="13" name="Рисунок 12" descr="photo_2024-11-07_21-35-49 (3)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567" y="992983"/>
            <a:ext cx="1877277" cy="359811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63864" y="1875442"/>
            <a:ext cx="551485" cy="14804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Тимур</a:t>
            </a:r>
            <a:endParaRPr lang="ru-RU" sz="700" dirty="0"/>
          </a:p>
        </p:txBody>
      </p:sp>
      <p:sp>
        <p:nvSpPr>
          <p:cNvPr id="15" name="Овал 14"/>
          <p:cNvSpPr/>
          <p:nvPr/>
        </p:nvSpPr>
        <p:spPr>
          <a:xfrm>
            <a:off x="254993" y="1218751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60934" y="1094424"/>
            <a:ext cx="286295" cy="30253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30578" y="1855429"/>
            <a:ext cx="261716" cy="21008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32341" y="1517189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55776" y="1771093"/>
            <a:ext cx="596057" cy="72008"/>
          </a:xfrm>
          <a:prstGeom prst="roundRect">
            <a:avLst/>
          </a:prstGeom>
          <a:solidFill>
            <a:schemeClr val="tx2">
              <a:lumMod val="75000"/>
            </a:schemeClr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44326" y="1603940"/>
            <a:ext cx="511251" cy="15963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049173" y="1145535"/>
            <a:ext cx="577801" cy="1422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70583" y="4097450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1331640" y="293179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0800000">
            <a:off x="3179153" y="2981861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0800000">
            <a:off x="5875052" y="1904882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8316416" y="2774150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334" y="1589197"/>
            <a:ext cx="1727873" cy="217780"/>
          </a:xfrm>
          <a:prstGeom prst="round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472114" y="2672003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7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525" y="15569"/>
            <a:ext cx="9144000" cy="1142984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настроить двухфакторную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аутентификацию в </a:t>
            </a:r>
            <a:r>
              <a:rPr lang="en-US" sz="2800" i="1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Viber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9" name="Рисунок 8" descr="photo_2024-11-07_21-37-36.jpg"/>
          <p:cNvPicPr>
            <a:picLocks noChangeAspect="1"/>
          </p:cNvPicPr>
          <p:nvPr/>
        </p:nvPicPr>
        <p:blipFill rotWithShape="1">
          <a:blip r:embed="rId3" cstate="print"/>
          <a:srcRect b="12245"/>
          <a:stretch/>
        </p:blipFill>
        <p:spPr>
          <a:xfrm>
            <a:off x="157950" y="1078426"/>
            <a:ext cx="2037785" cy="3548244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10" name="Рисунок 9" descr="photo_2024-11-07_21-37-36 (2).jpg"/>
          <p:cNvPicPr>
            <a:picLocks noChangeAspect="1"/>
          </p:cNvPicPr>
          <p:nvPr/>
        </p:nvPicPr>
        <p:blipFill rotWithShape="1">
          <a:blip r:embed="rId4" cstate="print"/>
          <a:srcRect t="-26" r="23439" b="24403"/>
          <a:stretch/>
        </p:blipFill>
        <p:spPr>
          <a:xfrm>
            <a:off x="2511197" y="1078426"/>
            <a:ext cx="1916787" cy="3554075"/>
          </a:xfrm>
          <a:prstGeom prst="rect">
            <a:avLst/>
          </a:prstGeom>
        </p:spPr>
      </p:pic>
      <p:pic>
        <p:nvPicPr>
          <p:cNvPr id="11" name="Рисунок 10" descr="photo_2024-11-07_21-37-36 (3).jpg"/>
          <p:cNvPicPr>
            <a:picLocks noChangeAspect="1"/>
          </p:cNvPicPr>
          <p:nvPr/>
        </p:nvPicPr>
        <p:blipFill rotWithShape="1">
          <a:blip r:embed="rId5" cstate="print"/>
          <a:srcRect b="3472"/>
          <a:stretch/>
        </p:blipFill>
        <p:spPr>
          <a:xfrm>
            <a:off x="4909021" y="1101395"/>
            <a:ext cx="1872208" cy="3519996"/>
          </a:xfrm>
          <a:prstGeom prst="rect">
            <a:avLst/>
          </a:prstGeom>
        </p:spPr>
      </p:pic>
      <p:pic>
        <p:nvPicPr>
          <p:cNvPr id="12" name="Рисунок 11" descr="photo_2024-11-07_21-37-3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1269" y="1079723"/>
            <a:ext cx="1751211" cy="3522745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4909021" y="1779662"/>
            <a:ext cx="1872208" cy="36004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03034" y="2262464"/>
            <a:ext cx="1652941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61876" y="3219822"/>
            <a:ext cx="1533110" cy="28803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1452218" y="2005677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0800000">
            <a:off x="3913390" y="2622812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0800000">
            <a:off x="6156176" y="2177981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940967" y="1848394"/>
            <a:ext cx="511251" cy="159639"/>
          </a:xfrm>
          <a:prstGeom prst="rect">
            <a:avLst/>
          </a:prstGeom>
          <a:solidFill>
            <a:schemeClr val="tx1"/>
          </a:solidFill>
          <a:ln>
            <a:solidFill>
              <a:srgbClr val="5151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/>
              <a:t>Т</a:t>
            </a:r>
            <a:r>
              <a:rPr lang="ru-RU" sz="700" dirty="0" smtClean="0"/>
              <a:t>имур</a:t>
            </a:r>
            <a:endParaRPr lang="ru-RU" sz="700" dirty="0"/>
          </a:p>
        </p:txBody>
      </p:sp>
      <p:pic>
        <p:nvPicPr>
          <p:cNvPr id="20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627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89875"/>
            <a:ext cx="9144000" cy="857250"/>
          </a:xfrm>
        </p:spPr>
        <p:txBody>
          <a:bodyPr/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настроить двухфакторную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аутентификацию в </a:t>
            </a:r>
            <a:r>
              <a:rPr lang="en-US" sz="2800" i="1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WhatsApp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1428742"/>
            <a:ext cx="9144000" cy="371475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                                                                                          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-9525" y="91556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 descr="photo_2024-11-07_21-59-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44" y="944514"/>
            <a:ext cx="1901417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672" y="4644180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hoto_2024-11-07_21-59-46 (2).jpg"/>
          <p:cNvPicPr>
            <a:picLocks noChangeAspect="1"/>
          </p:cNvPicPr>
          <p:nvPr/>
        </p:nvPicPr>
        <p:blipFill rotWithShape="1">
          <a:blip r:embed="rId4"/>
          <a:srcRect r="3846" b="3650"/>
          <a:stretch/>
        </p:blipFill>
        <p:spPr>
          <a:xfrm>
            <a:off x="2195736" y="941883"/>
            <a:ext cx="1868388" cy="37094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Рисунок 11" descr="photo_2024-11-07_21-59-46 (3).jpg"/>
          <p:cNvPicPr>
            <a:picLocks noChangeAspect="1"/>
          </p:cNvPicPr>
          <p:nvPr/>
        </p:nvPicPr>
        <p:blipFill rotWithShape="1">
          <a:blip r:embed="rId5"/>
          <a:srcRect r="11111" b="30788"/>
          <a:stretch/>
        </p:blipFill>
        <p:spPr>
          <a:xfrm>
            <a:off x="4355976" y="937307"/>
            <a:ext cx="2163894" cy="371403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3" name="Рисунок 12" descr="photo_2024-11-07_21-59-46 (4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233" y="944514"/>
            <a:ext cx="2160240" cy="370683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827583" y="2256466"/>
            <a:ext cx="1152177" cy="315284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271613" y="2731034"/>
            <a:ext cx="1533110" cy="416780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427984" y="2731034"/>
            <a:ext cx="1752954" cy="344772"/>
          </a:xfrm>
          <a:prstGeom prst="round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3516358" y="152236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5949248" y="1565374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7554326" y="318545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0800000">
            <a:off x="1478236" y="2602623"/>
            <a:ext cx="372053" cy="1165660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88" y="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071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1" y="50800"/>
            <a:ext cx="9144000" cy="6635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i="1" u="sng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50800" stA="45000" endPos="66000" dist="762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Будьте бдительны!!!</a:t>
            </a:r>
            <a:endParaRPr lang="ru-RU" sz="3200" i="1" u="sng" dirty="0">
              <a:solidFill>
                <a:schemeClr val="accent2">
                  <a:lumMod val="50000"/>
                </a:schemeClr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596" y="1643056"/>
            <a:ext cx="792961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Контролируйте ребенка в социальных сетях, просматривайте кого он добавляет в друзья и с кем общается.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следите за финансовыми тратами своего ребенка. 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него имеется банковская карта, кому и зачем он переводит денежные средства и какие осуществляет покупки.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lvl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dirty="0" smtClean="0"/>
              <a:t>♢ 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ребенку про цифровую гигиену.</a:t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2"/>
          <p:cNvSpPr/>
          <p:nvPr/>
        </p:nvSpPr>
        <p:spPr>
          <a:xfrm>
            <a:off x="113130" y="981180"/>
            <a:ext cx="4124520" cy="3811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normAutofit fontScale="92500" lnSpcReduction="10000"/>
          </a:bodyPr>
          <a:lstStyle/>
          <a:p>
            <a:pPr marL="257310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ПРИ ПРОВЕРКЕ ОБРАТИТЕ ВНИМАНИЕ НА ДОМЕН (ИМЯ) САЙТА</a:t>
            </a:r>
            <a:r>
              <a:rPr lang="en-US" sz="1425" b="1" spc="-1" dirty="0">
                <a:latin typeface="Tinos"/>
                <a:ea typeface="DejaVu Sans"/>
              </a:rPr>
              <a:t>: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Мошенники заменяют буквы символами – например, ЦИФРА 1 вместо БУКВЫ «</a:t>
            </a:r>
            <a:r>
              <a:rPr lang="en-US" sz="1425" b="1" spc="-1" dirty="0">
                <a:latin typeface="Tinos"/>
                <a:ea typeface="DejaVu Sans"/>
              </a:rPr>
              <a:t>I</a:t>
            </a:r>
            <a:r>
              <a:rPr lang="ru-RU" sz="1425" b="1" spc="-1" dirty="0">
                <a:latin typeface="Tinos"/>
                <a:ea typeface="DejaVu Sans"/>
              </a:rPr>
              <a:t>» (</a:t>
            </a:r>
            <a:r>
              <a:rPr lang="en-US" sz="1425" b="1" spc="-1" dirty="0" err="1">
                <a:latin typeface="Tinos"/>
                <a:ea typeface="DejaVu Sans"/>
              </a:rPr>
              <a:t>onL</a:t>
            </a:r>
            <a:r>
              <a:rPr lang="ru-RU" sz="1425" b="1" spc="-1" dirty="0">
                <a:latin typeface="Tinos"/>
                <a:ea typeface="DejaVu Sans"/>
              </a:rPr>
              <a:t>1</a:t>
            </a:r>
            <a:r>
              <a:rPr lang="en-US" sz="1425" b="1" spc="-1" dirty="0">
                <a:latin typeface="Tinos"/>
                <a:ea typeface="DejaVu Sans"/>
              </a:rPr>
              <a:t>ne</a:t>
            </a:r>
            <a:r>
              <a:rPr lang="ru-RU" sz="1425" b="1" spc="-1" dirty="0">
                <a:latin typeface="Tinos"/>
                <a:ea typeface="DejaVu Sans"/>
              </a:rPr>
              <a:t> вместо </a:t>
            </a:r>
            <a:r>
              <a:rPr lang="en-US" sz="1425" b="1" spc="-1" dirty="0" err="1">
                <a:latin typeface="Tinos"/>
                <a:ea typeface="DejaVu Sans"/>
              </a:rPr>
              <a:t>onLIne</a:t>
            </a:r>
            <a:r>
              <a:rPr lang="ru-RU" sz="1425" b="1" spc="-1" dirty="0">
                <a:latin typeface="Tinos"/>
                <a:ea typeface="DejaVu Sans"/>
              </a:rPr>
              <a:t>);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Имя сайта максимально приближено к оригиналу (</a:t>
            </a:r>
            <a:r>
              <a:rPr lang="en-US" sz="1425" b="1" spc="-1" dirty="0" err="1">
                <a:latin typeface="Tinos"/>
                <a:ea typeface="DejaVu Sans"/>
              </a:rPr>
              <a:t>onLLine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sberbank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ru</a:t>
            </a:r>
            <a:r>
              <a:rPr lang="ru-RU" sz="1425" b="1" spc="-1" dirty="0">
                <a:latin typeface="Tinos"/>
                <a:ea typeface="DejaVu Sans"/>
              </a:rPr>
              <a:t> вместо </a:t>
            </a:r>
            <a:r>
              <a:rPr lang="en-US" sz="1425" b="1" spc="-1" dirty="0" err="1">
                <a:latin typeface="Tinos"/>
                <a:ea typeface="DejaVu Sans"/>
              </a:rPr>
              <a:t>onLine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sberbank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 err="1">
                <a:latin typeface="Tinos"/>
                <a:ea typeface="DejaVu Sans"/>
              </a:rPr>
              <a:t>ru</a:t>
            </a:r>
            <a:r>
              <a:rPr lang="ru-RU" sz="1425" b="1" spc="-1" dirty="0">
                <a:latin typeface="Tinos"/>
                <a:ea typeface="DejaVu Sans"/>
              </a:rPr>
              <a:t>);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В некоторых случаях для написания домена используются буквы похожие на латинские из алфавита другого языка;</a:t>
            </a:r>
            <a:endParaRPr lang="ru-RU" sz="1425" spc="-1" dirty="0">
              <a:latin typeface="Arial"/>
            </a:endParaRPr>
          </a:p>
          <a:p>
            <a:pPr marL="714510" lvl="1" indent="-256230">
              <a:spcBef>
                <a:spcPts val="751"/>
              </a:spcBef>
              <a:buClr>
                <a:srgbClr val="999999"/>
              </a:buClr>
              <a:buSzPct val="80000"/>
              <a:buFont typeface="Wingdings 3" charset="2"/>
              <a:buChar char=""/>
            </a:pPr>
            <a:r>
              <a:rPr lang="ru-RU" sz="1425" b="1" spc="-1" dirty="0">
                <a:latin typeface="Tinos"/>
                <a:ea typeface="DejaVu Sans"/>
              </a:rPr>
              <a:t>Фейковый сайт может располагаться в нестандартной зоне, например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INFO</a:t>
            </a:r>
            <a:r>
              <a:rPr lang="ru-RU" sz="1425" b="1" spc="-1" dirty="0">
                <a:latin typeface="Tinos"/>
                <a:ea typeface="DejaVu Sans"/>
              </a:rPr>
              <a:t> или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NET</a:t>
            </a:r>
            <a:r>
              <a:rPr lang="ru-RU" sz="1425" b="1" spc="-1" dirty="0">
                <a:latin typeface="Tinos"/>
                <a:ea typeface="DejaVu Sans"/>
              </a:rPr>
              <a:t>, когда оригинал: </a:t>
            </a:r>
            <a:r>
              <a:rPr lang="en-US" sz="1425" b="1" spc="-1" dirty="0" err="1">
                <a:latin typeface="Tinos"/>
                <a:ea typeface="DejaVu Sans"/>
              </a:rPr>
              <a:t>rzd</a:t>
            </a:r>
            <a:r>
              <a:rPr lang="ru-RU" sz="1425" b="1" spc="-1" dirty="0">
                <a:latin typeface="Tinos"/>
                <a:ea typeface="DejaVu Sans"/>
              </a:rPr>
              <a:t>.</a:t>
            </a:r>
            <a:r>
              <a:rPr lang="en-US" sz="1425" b="1" spc="-1" dirty="0">
                <a:latin typeface="Tinos"/>
                <a:ea typeface="DejaVu Sans"/>
              </a:rPr>
              <a:t>RU </a:t>
            </a:r>
            <a:endParaRPr lang="ru-RU" sz="1425" spc="-1" dirty="0">
              <a:latin typeface="Arial"/>
            </a:endParaRPr>
          </a:p>
          <a:p>
            <a:pPr>
              <a:spcBef>
                <a:spcPts val="751"/>
              </a:spcBef>
            </a:pPr>
            <a:endParaRPr lang="ru-RU" sz="1425" spc="-1" dirty="0">
              <a:latin typeface="Arial"/>
            </a:endParaRPr>
          </a:p>
        </p:txBody>
      </p:sp>
      <p:pic>
        <p:nvPicPr>
          <p:cNvPr id="87" name="Рисунок 4" descr="http://post.mvd.ru/Session/870976-ovoST0c3EHZ65G63y6n7-kmbduek/MIME/INBOX-MM-1/2718-03-B/Fishingovye-sajty-v-brauzere.jpg"/>
          <p:cNvPicPr/>
          <p:nvPr/>
        </p:nvPicPr>
        <p:blipFill>
          <a:blip r:embed="rId2"/>
          <a:srcRect l="9468" b="8427"/>
          <a:stretch/>
        </p:blipFill>
        <p:spPr>
          <a:xfrm>
            <a:off x="4364820" y="1247130"/>
            <a:ext cx="4678020" cy="2573640"/>
          </a:xfrm>
          <a:prstGeom prst="rect">
            <a:avLst/>
          </a:prstGeom>
          <a:ln>
            <a:noFill/>
          </a:ln>
        </p:spPr>
      </p:pic>
      <p:pic>
        <p:nvPicPr>
          <p:cNvPr id="5" name="Picture 5" descr="C:\Users\Елена\Desktop\10\Орел.gif">
            <a:extLst>
              <a:ext uri="{FF2B5EF4-FFF2-40B4-BE49-F238E27FC236}">
                <a16:creationId xmlns:a16="http://schemas.microsoft.com/office/drawing/2014/main" xmlns="" id="{FD6BB565-F00E-41B8-A412-FD4A4AB6A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5CA01EBF-F746-4A33-88CD-07115D219B30}"/>
              </a:ext>
            </a:extLst>
          </p:cNvPr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7">
            <a:extLst>
              <a:ext uri="{FF2B5EF4-FFF2-40B4-BE49-F238E27FC236}">
                <a16:creationId xmlns:a16="http://schemas.microsoft.com/office/drawing/2014/main" xmlns="" id="{428C87D9-BACC-4C67-AE81-E7805380ACFA}"/>
              </a:ext>
            </a:extLst>
          </p:cNvPr>
          <p:cNvSpPr txBox="1">
            <a:spLocks/>
          </p:cNvSpPr>
          <p:nvPr/>
        </p:nvSpPr>
        <p:spPr>
          <a:xfrm>
            <a:off x="712892" y="124054"/>
            <a:ext cx="7920880" cy="93552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ru-RU" sz="2400" dirty="0">
                <a:effectLst/>
              </a:rPr>
              <a:t>Как распознать сайт двойник</a:t>
            </a:r>
            <a:r>
              <a:rPr lang="en-US" sz="2400" dirty="0">
                <a:effectLst/>
              </a:rPr>
              <a:t>?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12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526" y="2308413"/>
            <a:ext cx="8810947" cy="98341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>
                <a:effectLst>
                  <a:reflection blurRad="12700" stA="30000" endPos="45500" dir="5400000" sy="-100000" algn="bl" rotWithShape="0"/>
                </a:effectLst>
              </a:rPr>
              <a:t>Схемы взлома </a:t>
            </a:r>
            <a:br>
              <a:rPr lang="ru-RU" sz="3200" dirty="0">
                <a:effectLst>
                  <a:reflection blurRad="12700" stA="30000" endPos="45500" dir="5400000" sy="-100000" algn="bl" rotWithShape="0"/>
                </a:effectLst>
              </a:rPr>
            </a:br>
            <a:r>
              <a:rPr lang="ru-RU" sz="3200" dirty="0">
                <a:effectLst>
                  <a:reflection blurRad="12700" stA="30000" endPos="45500" dir="5400000" sy="-100000" algn="bl" rotWithShape="0"/>
                </a:effectLst>
              </a:rPr>
              <a:t>и защита от них</a:t>
            </a:r>
          </a:p>
        </p:txBody>
      </p:sp>
      <p:pic>
        <p:nvPicPr>
          <p:cNvPr id="11" name="Объект 5">
            <a:extLst>
              <a:ext uri="{FF2B5EF4-FFF2-40B4-BE49-F238E27FC236}">
                <a16:creationId xmlns:a16="http://schemas.microsoft.com/office/drawing/2014/main" xmlns="" id="{9EB35955-93F5-4D56-B657-4D93AB00B3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35012"/>
            <a:ext cx="1728192" cy="1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4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24054"/>
            <a:ext cx="7920880" cy="935522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1. Звонок от работника сотового оператора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1DBC890-D401-4554-B572-72B0B813CF65}"/>
              </a:ext>
            </a:extLst>
          </p:cNvPr>
          <p:cNvSpPr/>
          <p:nvPr/>
        </p:nvSpPr>
        <p:spPr>
          <a:xfrm>
            <a:off x="251520" y="954966"/>
            <a:ext cx="33123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1600" dirty="0"/>
              <a:t>Поступает телефонный звонок от оператора сотовой связи, сообщают что необходимо продлить срок действия </a:t>
            </a:r>
            <a:r>
              <a:rPr lang="en-US" sz="1600" dirty="0"/>
              <a:t>SIM</a:t>
            </a:r>
            <a:r>
              <a:rPr lang="ru-RU" sz="1600" dirty="0"/>
              <a:t>-карты или обновить паспортные данные.</a:t>
            </a:r>
            <a:br>
              <a:rPr lang="ru-RU" sz="1600" dirty="0"/>
            </a:br>
            <a:endParaRPr lang="ru-RU" sz="1600" dirty="0"/>
          </a:p>
          <a:p>
            <a:pPr marL="457200" indent="-457200">
              <a:buFont typeface="+mj-lt"/>
              <a:buAutoNum type="arabicPeriod"/>
            </a:pPr>
            <a:r>
              <a:rPr lang="ru-RU" sz="1600" dirty="0"/>
              <a:t>После чего</a:t>
            </a:r>
            <a:r>
              <a:rPr lang="en-US" sz="1600" dirty="0"/>
              <a:t>,</a:t>
            </a:r>
            <a:r>
              <a:rPr lang="ru-RU" sz="1600" dirty="0"/>
              <a:t> в целях подтверждения личности, или под другим </a:t>
            </a:r>
            <a:r>
              <a:rPr lang="ru-RU" sz="1600"/>
              <a:t>предлогом просят </a:t>
            </a:r>
            <a:r>
              <a:rPr lang="ru-RU" sz="1600" dirty="0"/>
              <a:t>сообщить </a:t>
            </a:r>
            <a:r>
              <a:rPr lang="en-US" sz="1600" dirty="0"/>
              <a:t>/</a:t>
            </a:r>
            <a:r>
              <a:rPr lang="ru-RU" sz="1600" dirty="0"/>
              <a:t> продиктовать </a:t>
            </a:r>
            <a:r>
              <a:rPr lang="en-US" sz="1600" dirty="0"/>
              <a:t>SMS</a:t>
            </a:r>
            <a:r>
              <a:rPr lang="ru-RU" sz="1600" dirty="0"/>
              <a:t>-код, поступивший на телефон с портала «Госуслуги»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4668D6-067C-41AD-9E01-5E1A4CEDE54B}"/>
              </a:ext>
            </a:extLst>
          </p:cNvPr>
          <p:cNvSpPr/>
          <p:nvPr/>
        </p:nvSpPr>
        <p:spPr>
          <a:xfrm>
            <a:off x="3563888" y="987574"/>
            <a:ext cx="367240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 это время мошенники, зная абонентский номер жертвы, на сайте «Госуслуги» открывают вкладку</a:t>
            </a:r>
            <a:r>
              <a:rPr lang="en-US" sz="1600" dirty="0"/>
              <a:t>: </a:t>
            </a:r>
            <a:r>
              <a:rPr lang="ru-RU" sz="1600" dirty="0"/>
              <a:t>«Восстановление пароля».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Указывают номер жертвы и ждут когда им сообщат код из </a:t>
            </a:r>
            <a:r>
              <a:rPr lang="en-US" sz="1600" dirty="0"/>
              <a:t>SMS</a:t>
            </a:r>
            <a:r>
              <a:rPr lang="ru-RU" sz="1600" dirty="0"/>
              <a:t>.</a:t>
            </a:r>
            <a:br>
              <a:rPr lang="ru-RU" sz="1600" dirty="0"/>
            </a:br>
            <a:endParaRPr 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Для личных кабинетов</a:t>
            </a:r>
            <a:r>
              <a:rPr lang="en-US" sz="1600" dirty="0"/>
              <a:t>,</a:t>
            </a:r>
            <a:r>
              <a:rPr lang="ru-RU" sz="1600" dirty="0"/>
              <a:t> где установлен вход на портал по </a:t>
            </a:r>
            <a:r>
              <a:rPr lang="en-US" sz="1600" dirty="0"/>
              <a:t>SMS</a:t>
            </a:r>
            <a:r>
              <a:rPr lang="ru-RU" sz="1600" dirty="0"/>
              <a:t>-коду, мошенники просят повторно сообщить код, якобы первый код не действителен и не проходит. </a:t>
            </a:r>
            <a:r>
              <a:rPr lang="ru-RU" sz="1600" dirty="0">
                <a:solidFill>
                  <a:srgbClr val="FF0000"/>
                </a:solidFill>
              </a:rPr>
              <a:t>На самом деле повторно приходит КОД для изменения номера телефона.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5B565E-58B5-4F93-8C3D-68F5A5C1D1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" t="14610" r="4453" b="61277"/>
          <a:stretch/>
        </p:blipFill>
        <p:spPr>
          <a:xfrm>
            <a:off x="7188244" y="1077745"/>
            <a:ext cx="1943151" cy="11030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127F20D-2C95-4292-8EB1-6485E52B86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13" r="14659" b="31486"/>
          <a:stretch/>
        </p:blipFill>
        <p:spPr>
          <a:xfrm>
            <a:off x="7188244" y="3038718"/>
            <a:ext cx="1872208" cy="132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731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05882"/>
            <a:ext cx="7920880" cy="953693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2. Переоформление </a:t>
            </a:r>
            <a:r>
              <a:rPr lang="en-US" sz="2400" dirty="0">
                <a:effectLst/>
              </a:rPr>
              <a:t>SIM</a:t>
            </a:r>
            <a:r>
              <a:rPr lang="ru-RU" sz="2400" dirty="0">
                <a:effectLst/>
              </a:rPr>
              <a:t>-карты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A1B32B54-AE05-4D00-A4AE-9CB8B2A9EF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07E1B14-B756-4E22-A6B7-BE3F9A5D495A}"/>
              </a:ext>
            </a:extLst>
          </p:cNvPr>
          <p:cNvSpPr/>
          <p:nvPr/>
        </p:nvSpPr>
        <p:spPr>
          <a:xfrm>
            <a:off x="395536" y="1059575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</a:t>
            </a:r>
            <a:r>
              <a:rPr lang="ru-RU" dirty="0"/>
              <a:t>-карта оператора сотовой связи может быть  переоформлена через 2-6 месяцев после прекращения пользования предыдущим абонентом.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Тем самым, предоставляя возможность новому пользователю восстановить доступ к личному кабинету от 	портала «Госуслуги», путем ввода </a:t>
            </a:r>
            <a:r>
              <a:rPr lang="en-US" dirty="0"/>
              <a:t>SMS</a:t>
            </a:r>
            <a:r>
              <a:rPr lang="ru-RU" dirty="0"/>
              <a:t>-кодов, поступивших на перевыпущенный номер </a:t>
            </a:r>
            <a:r>
              <a:rPr lang="en-US" dirty="0"/>
              <a:t>SIM</a:t>
            </a:r>
            <a:r>
              <a:rPr lang="ru-RU" dirty="0"/>
              <a:t>-карты, что и делают злоумышленники.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256A139-974B-4E50-993E-B92AD785B5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31" y="1124038"/>
            <a:ext cx="2499741" cy="2499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486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F41F53-B33C-4D99-B5AF-4B4DC00FDB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070" y="943067"/>
            <a:ext cx="1956552" cy="39131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7350C9E-672C-464C-B507-E639984DF4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955" y="943067"/>
            <a:ext cx="1956549" cy="391309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E62F523-0270-459A-8594-0269D1E7EB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184" y="954966"/>
            <a:ext cx="1956553" cy="3906143"/>
          </a:xfrm>
          <a:prstGeom prst="rect">
            <a:avLst/>
          </a:prstGeom>
        </p:spPr>
      </p:pic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9" y="950450"/>
            <a:ext cx="1966562" cy="392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20C0E8AC-564B-4A86-A11D-21C2C0176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B4C5019-4FC8-4886-8EF8-A570DF1582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69" y="925917"/>
            <a:ext cx="1967407" cy="393481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6135F3-ED1E-41EA-88E9-8B76DA79704D}"/>
              </a:ext>
            </a:extLst>
          </p:cNvPr>
          <p:cNvSpPr/>
          <p:nvPr/>
        </p:nvSpPr>
        <p:spPr>
          <a:xfrm>
            <a:off x="2771799" y="967244"/>
            <a:ext cx="620567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Функция входа с двухэтапной аутентификацией.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Войти в личный кабинет с помощью одного только логина и пароля будет недостаточно, при каждом входе в личный кабинет необходимо вводить одноразовый код, поступающий в виде </a:t>
            </a:r>
            <a:r>
              <a:rPr lang="en-US" sz="2000" dirty="0"/>
              <a:t>SMS</a:t>
            </a:r>
            <a:r>
              <a:rPr lang="ru-RU" sz="2000" dirty="0"/>
              <a:t>-сообщения.</a:t>
            </a:r>
          </a:p>
        </p:txBody>
      </p:sp>
    </p:spTree>
    <p:extLst>
      <p:ext uri="{BB962C8B-B14F-4D97-AF65-F5344CB8AC3E}">
        <p14:creationId xmlns:p14="http://schemas.microsoft.com/office/powerpoint/2010/main" val="98185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60544" y="-5954"/>
            <a:ext cx="983456" cy="27384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CC9EBC47-2DD8-497E-B192-30BD61A841F1}" type="slidenum"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</a:t>
            </a:fld>
            <a:endParaRPr lang="ru-RU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" y="195486"/>
            <a:ext cx="4322440" cy="320242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483518"/>
            <a:ext cx="3312368" cy="158417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ЗВОНИТ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ЖЕРТВЕ, ПРОСИТ СООБЩИТЬ СМС КОД, ПОД ПРЕДЛОГОМ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2643758"/>
            <a:ext cx="4320480" cy="244827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здравоохранения: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продлить срок действия страхового полиса;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Запись по электронной очереди.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Сотрудника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коммунальных служб: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замену электросчетчиков;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Скачать приложение.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Сотрудника </a:t>
            </a:r>
            <a:r>
              <a:rPr lang="ru-RU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о взломе личного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кабинета.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6804248" y="2067694"/>
            <a:ext cx="43204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effectLst/>
              </a:rPr>
              <a:t>Дополнительная защита личного кабинета</a:t>
            </a:r>
            <a:endParaRPr lang="ru-RU" sz="2400" dirty="0"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:a16="http://schemas.microsoft.com/office/drawing/2014/main" xmlns="" id="{20C0E8AC-564B-4A86-A11D-21C2C0176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36135F3-ED1E-41EA-88E9-8B76DA79704D}"/>
              </a:ext>
            </a:extLst>
          </p:cNvPr>
          <p:cNvSpPr/>
          <p:nvPr/>
        </p:nvSpPr>
        <p:spPr>
          <a:xfrm>
            <a:off x="4247751" y="967244"/>
            <a:ext cx="472972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Функция восстановления доступа контрольным вопросом.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r>
              <a:rPr lang="ru-RU" sz="2000" dirty="0"/>
              <a:t>После переоформления </a:t>
            </a:r>
            <a:r>
              <a:rPr lang="en-US" sz="2000" dirty="0"/>
              <a:t>SIM</a:t>
            </a:r>
            <a:r>
              <a:rPr lang="ru-RU" sz="2000" dirty="0"/>
              <a:t>-карты, мошенники не смогут восстановить доступ к личному кабинету, так как они не знают ответ на контрольный вопрос.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C8DCA0E-99C8-46E5-9912-D9E7C2A6AF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3" y="915571"/>
            <a:ext cx="1992372" cy="398474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0C094A-6E87-4A15-B217-26CD16DED6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2" y="915571"/>
            <a:ext cx="1992372" cy="398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12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81332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Мошенники </a:t>
            </a:r>
            <a:b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взломали личный кабинет </a:t>
            </a:r>
            <a:b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портала «</a:t>
            </a:r>
            <a:r>
              <a:rPr lang="ru-RU" sz="3500" dirty="0" err="1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endParaRPr lang="ru-RU" sz="3500" dirty="0"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42858"/>
            <a:ext cx="9144000" cy="78581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пароль от личного кабинета</a:t>
            </a:r>
            <a:br>
              <a:rPr lang="ru-RU" sz="3500" dirty="0" smtClean="0"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500" dirty="0"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 txBox="1">
            <a:spLocks/>
          </p:cNvSpPr>
          <p:nvPr/>
        </p:nvSpPr>
        <p:spPr>
          <a:xfrm>
            <a:off x="0" y="928676"/>
            <a:ext cx="3929058" cy="3500462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pPr marL="182880" lvl="0" algn="just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defRPr/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Перейдите на сайт или в приложение одного из своих банков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Повторите регистрацию на «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Госуслуги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через банк-номер из личного кабинета банка будет перенесен в личный</a:t>
            </a:r>
            <a:r>
              <a:rPr lang="en-US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Банк вышлет пароль для входа в </a:t>
            </a:r>
            <a:r>
              <a:rPr lang="ru-RU" sz="2000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18288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12700" stA="300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Снимок экрана 2024-09-16 201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643320"/>
            <a:ext cx="1495315" cy="1276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6248" y="2285998"/>
            <a:ext cx="715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00662" y="1071552"/>
            <a:ext cx="36433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Обратитесь в офис МФЦ и попросите оператора восстановить пароль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проверят вашу личность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помогут восстановить доступ к </a:t>
            </a:r>
            <a:r>
              <a:rPr lang="ru-RU" b="1" dirty="0" err="1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аккаунту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сменить пароль</a:t>
            </a:r>
            <a:r>
              <a:rPr lang="en-US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12700" stA="300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Возьмите с собой паспорт и СНИЛС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6AC8DE1-5485-4A19-9300-4BCB4F8AF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29204"/>
          </a:xfrm>
          <a:prstGeom prst="rect">
            <a:avLst/>
          </a:prstGeom>
        </p:spPr>
      </p:pic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8"/>
          </a:xfrm>
          <a:effectLst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мошеннических действий посредством различных мессенджеров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3143272" y="1851670"/>
            <a:ext cx="60634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ущерб составляет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млн. руб. 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различных мессенджеров. 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/1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/2024)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dambi\Desktop\Рисунок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6"/>
            <a:ext cx="3000428" cy="3500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90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691436" y="51470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Защита от звонков в </a:t>
            </a:r>
            <a:r>
              <a:rPr lang="en-US" sz="3200" i="1" u="sng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50800" stA="45000" endPos="66000" dist="76200" dir="5400000" sy="-100000" algn="bl" rotWithShape="0"/>
                </a:effectLst>
                <a:latin typeface="Baskerville Old Face" panose="02020602080505020303" pitchFamily="18" charset="0"/>
              </a:rPr>
              <a:t>Viber</a:t>
            </a:r>
            <a:endParaRPr lang="ru-RU" sz="3200" i="1" u="sng" dirty="0">
              <a:solidFill>
                <a:schemeClr val="bg2">
                  <a:lumMod val="25000"/>
                </a:schemeClr>
              </a:solidFill>
              <a:effectLst>
                <a:reflection blurRad="50800" stA="45000" endPos="66000" dist="762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706"/>
          <a:stretch/>
        </p:blipFill>
        <p:spPr>
          <a:xfrm>
            <a:off x="33980" y="914723"/>
            <a:ext cx="2210108" cy="3998526"/>
          </a:xfrm>
          <a:prstGeom prst="rect">
            <a:avLst/>
          </a:prstGeom>
          <a:solidFill>
            <a:schemeClr val="tx1"/>
          </a:solidFill>
          <a:ln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</a:ln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307220" y="3411627"/>
            <a:ext cx="1855001" cy="475361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809"/>
          <a:stretch/>
        </p:blipFill>
        <p:spPr>
          <a:xfrm>
            <a:off x="4581820" y="946585"/>
            <a:ext cx="2179223" cy="397884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tx1"/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accent6"/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575" y="946585"/>
            <a:ext cx="2257425" cy="396666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870" y="934404"/>
            <a:ext cx="2266950" cy="3978845"/>
          </a:xfrm>
          <a:prstGeom prst="rect">
            <a:avLst/>
          </a:prstGeom>
          <a:ln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a:ln>
        </p:spPr>
      </p:pic>
    </p:spTree>
    <p:extLst>
      <p:ext uri="{BB962C8B-B14F-4D97-AF65-F5344CB8AC3E}">
        <p14:creationId xmlns:p14="http://schemas.microsoft.com/office/powerpoint/2010/main" val="26313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Защита от звонков в </a:t>
            </a:r>
            <a:r>
              <a:rPr lang="en-US" sz="2400" i="1" u="sng" dirty="0" err="1" smtClean="0">
                <a:solidFill>
                  <a:schemeClr val="accent4">
                    <a:lumMod val="50000"/>
                  </a:schemeClr>
                </a:solidFill>
                <a:effectLst/>
                <a:latin typeface="Baskerville Old Face" panose="02020602080505020303" pitchFamily="18" charset="0"/>
              </a:rPr>
              <a:t>WhatsApp</a:t>
            </a:r>
            <a:endParaRPr lang="ru-RU" sz="2400" i="1" u="sng" dirty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Объект 5">
            <a:extLst>
              <a:ext uri="{FF2B5EF4-FFF2-40B4-BE49-F238E27FC236}">
                <a16:creationId xmlns="" xmlns:a16="http://schemas.microsoft.com/office/drawing/2014/main" id="{1E71F8A5-963D-409E-8470-9D9D81142C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672" y="3592917"/>
            <a:ext cx="870801" cy="917607"/>
          </a:xfrm>
          <a:prstGeom prst="rect">
            <a:avLst/>
          </a:prstGeom>
        </p:spPr>
      </p:pic>
      <p:sp>
        <p:nvSpPr>
          <p:cNvPr id="15" name="Выгнутая вниз стрелка 14"/>
          <p:cNvSpPr/>
          <p:nvPr/>
        </p:nvSpPr>
        <p:spPr>
          <a:xfrm rot="4752517">
            <a:off x="307220" y="3411627"/>
            <a:ext cx="1855001" cy="475361"/>
          </a:xfrm>
          <a:prstGeom prst="curved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" y="929063"/>
            <a:ext cx="2111407" cy="3984186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120" y="925706"/>
            <a:ext cx="2220864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28" y="925706"/>
            <a:ext cx="2402673" cy="3987543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521" y="925706"/>
            <a:ext cx="2060908" cy="3987543"/>
          </a:xfrm>
          <a:prstGeom prst="rect">
            <a:avLst/>
          </a:prstGeom>
          <a:gradFill>
            <a:gsLst>
              <a:gs pos="0">
                <a:schemeClr val="tx2">
                  <a:lumMod val="75000"/>
                </a:schemeClr>
              </a:gs>
              <a:gs pos="60000">
                <a:schemeClr val="bg2">
                  <a:tint val="95000"/>
                  <a:shade val="100000"/>
                  <a:satMod val="130000"/>
                  <a:lumMod val="70000"/>
                  <a:lumOff val="30000"/>
                </a:schemeClr>
              </a:gs>
              <a:gs pos="100000">
                <a:schemeClr val="bg2">
                  <a:tint val="97000"/>
                  <a:shade val="100000"/>
                  <a:hueMod val="100000"/>
                  <a:satMod val="140000"/>
                  <a:lumMod val="80000"/>
                </a:schemeClr>
              </a:gs>
            </a:gsLst>
            <a:path path="circle">
              <a:fillToRect l="100000" t="100000"/>
            </a:path>
          </a:gra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744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Защита от звонков в </a:t>
            </a:r>
            <a:r>
              <a:rPr lang="en-US" sz="2400" i="1" u="sng" dirty="0" smtClean="0">
                <a:solidFill>
                  <a:schemeClr val="accent6"/>
                </a:solidFill>
                <a:effectLst/>
              </a:rPr>
              <a:t>Telegram</a:t>
            </a:r>
            <a:endParaRPr lang="ru-RU" sz="2400" i="1" u="sng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5883" y="813791"/>
            <a:ext cx="215861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9653"/>
          <a:stretch/>
        </p:blipFill>
        <p:spPr>
          <a:xfrm>
            <a:off x="2207121" y="813791"/>
            <a:ext cx="2264152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491" y="813791"/>
            <a:ext cx="2261757" cy="4223826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41"/>
          <a:stretch/>
        </p:blipFill>
        <p:spPr>
          <a:xfrm>
            <a:off x="6875466" y="813791"/>
            <a:ext cx="2233038" cy="422382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0793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Заголовок 7"/>
          <p:cNvSpPr>
            <a:spLocks noGrp="1"/>
          </p:cNvSpPr>
          <p:nvPr>
            <p:ph type="ctrTitle" idx="4294967295"/>
          </p:nvPr>
        </p:nvSpPr>
        <p:spPr>
          <a:xfrm>
            <a:off x="712892" y="141968"/>
            <a:ext cx="7920880" cy="9176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 smtClean="0">
                <a:effectLst/>
              </a:rPr>
              <a:t>Защита от звонков в </a:t>
            </a:r>
            <a:r>
              <a:rPr lang="en-US" sz="2400" i="1" u="sng" dirty="0" smtClean="0">
                <a:solidFill>
                  <a:schemeClr val="accent6"/>
                </a:solidFill>
                <a:effectLst/>
              </a:rPr>
              <a:t>Telegram</a:t>
            </a:r>
            <a:endParaRPr lang="ru-RU" sz="2400" i="1" u="sng" dirty="0">
              <a:solidFill>
                <a:schemeClr val="accent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5037617"/>
            <a:ext cx="9144000" cy="0"/>
          </a:xfrm>
          <a:prstGeom prst="line">
            <a:avLst/>
          </a:prstGeom>
          <a:ln w="2032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1" y="790356"/>
            <a:ext cx="9163639" cy="0"/>
          </a:xfrm>
          <a:prstGeom prst="line">
            <a:avLst/>
          </a:prstGeom>
          <a:ln w="20320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38"/>
          <a:stretch/>
        </p:blipFill>
        <p:spPr>
          <a:xfrm>
            <a:off x="1055855" y="814462"/>
            <a:ext cx="2402673" cy="4133552"/>
          </a:xfrm>
          <a:prstGeom prst="rect">
            <a:avLst/>
          </a:prstGeom>
          <a:solidFill>
            <a:schemeClr val="tx1"/>
          </a:solidFill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>
          <a:xfrm>
            <a:off x="4844813" y="814462"/>
            <a:ext cx="2402673" cy="4133552"/>
          </a:xfrm>
          <a:prstGeom prst="rect">
            <a:avLst/>
          </a:prstGeom>
          <a:solidFill>
            <a:schemeClr val="tx1">
              <a:alpha val="78000"/>
            </a:schemeClr>
          </a:solidFill>
          <a:ln cmpd="sng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69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" b="27100"/>
          <a:stretch/>
        </p:blipFill>
        <p:spPr>
          <a:xfrm>
            <a:off x="1331640" y="1131590"/>
            <a:ext cx="6408712" cy="3384376"/>
          </a:xfrm>
          <a:prstGeom prst="rect">
            <a:avLst/>
          </a:prstGeom>
        </p:spPr>
      </p:pic>
      <p:pic>
        <p:nvPicPr>
          <p:cNvPr id="3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85" y="51470"/>
            <a:ext cx="1198509" cy="574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331640" y="4212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вид мошенничества в мессенджерах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9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0" y="141480"/>
            <a:ext cx="9144000" cy="0"/>
          </a:xfrm>
          <a:prstGeom prst="line">
            <a:avLst/>
          </a:prstGeom>
          <a:ln w="222250" cmpd="thickThin">
            <a:solidFill>
              <a:schemeClr val="tx2">
                <a:alpha val="2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355" name="Picture 5" descr="C:\Users\Елена\Desktop\10\Орел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513181"/>
            <a:ext cx="1728192" cy="79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3435846"/>
            <a:ext cx="9144000" cy="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4897422"/>
            <a:ext cx="9144000" cy="0"/>
          </a:xfrm>
          <a:prstGeom prst="line">
            <a:avLst/>
          </a:prstGeom>
          <a:ln w="444500" cmpd="thickThin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-9525" y="4563280"/>
            <a:ext cx="9144000" cy="432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fontAlgn="auto">
              <a:spcAft>
                <a:spcPts val="0"/>
              </a:spcAft>
              <a:buFont typeface="Georgia" pitchFamily="18" charset="0"/>
              <a:buNone/>
            </a:pP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МВД по Республике Бурятия</a:t>
            </a:r>
          </a:p>
        </p:txBody>
      </p:sp>
      <p:pic>
        <p:nvPicPr>
          <p:cNvPr id="12" name="Picture 2" descr="C:\Мои документы\Личное\Коллегии\2009\1 полугодие\Оформление\Заготовки\Карта Бурятии белая cop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2965" y="4596335"/>
            <a:ext cx="714380" cy="492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F26F0F-3D8A-4640-8649-CD9F18EE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73023" y="1697660"/>
            <a:ext cx="9217023" cy="13681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настроить двухфакторную аутентификацию (проверку)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мессенджерах </a:t>
            </a:r>
            <a:endParaRPr lang="ru-RU" sz="3500" dirty="0">
              <a:effectLst>
                <a:reflection blurRad="12700" stA="300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1200x630w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831946"/>
            <a:ext cx="562241" cy="546663"/>
          </a:xfrm>
          <a:prstGeom prst="rect">
            <a:avLst/>
          </a:prstGeom>
        </p:spPr>
      </p:pic>
      <p:pic>
        <p:nvPicPr>
          <p:cNvPr id="11" name="Рисунок 10" descr="1200x630wa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92279" y="2831946"/>
            <a:ext cx="525823" cy="509749"/>
          </a:xfrm>
          <a:prstGeom prst="rect">
            <a:avLst/>
          </a:prstGeom>
        </p:spPr>
      </p:pic>
      <p:pic>
        <p:nvPicPr>
          <p:cNvPr id="13" name="Рисунок 12" descr="whatsapp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18102" y="2835555"/>
            <a:ext cx="778408" cy="50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6">
                <a:lumMod val="75000"/>
                <a:shade val="30000"/>
                <a:satMod val="115000"/>
              </a:schemeClr>
            </a:gs>
            <a:gs pos="50000">
              <a:schemeClr val="accent6">
                <a:lumMod val="75000"/>
                <a:shade val="67500"/>
                <a:satMod val="115000"/>
              </a:schemeClr>
            </a:gs>
            <a:gs pos="100000">
              <a:schemeClr val="accent6">
                <a:lumMod val="75000"/>
                <a:shade val="100000"/>
                <a:satMod val="115000"/>
              </a:schemeClr>
            </a:gs>
          </a:gsLst>
          <a:lin ang="0" scaled="1"/>
          <a:tileRect/>
        </a:gradFill>
        <a:ln w="3175">
          <a:solidFill>
            <a:schemeClr val="accent3">
              <a:lumMod val="75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colormaster">
  <a:themeElements>
    <a:clrScheme name="">
      <a:dk1>
        <a:srgbClr val="000000"/>
      </a:dk1>
      <a:lt1>
        <a:srgbClr val="008080"/>
      </a:lt1>
      <a:dk2>
        <a:srgbClr val="003366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800000"/>
      </a:lt1>
      <a:dk2>
        <a:srgbClr val="80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022</Template>
  <TotalTime>40452</TotalTime>
  <Words>415</Words>
  <Application>Microsoft Office PowerPoint</Application>
  <PresentationFormat>Экран (16:9)</PresentationFormat>
  <Paragraphs>76</Paragraphs>
  <Slides>22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22</vt:i4>
      </vt:variant>
    </vt:vector>
  </HeadingPairs>
  <TitlesOfParts>
    <vt:vector size="40" baseType="lpstr">
      <vt:lpstr>Arial</vt:lpstr>
      <vt:lpstr>Baskerville Old Face</vt:lpstr>
      <vt:lpstr>Calibri</vt:lpstr>
      <vt:lpstr>DejaVu Sans</vt:lpstr>
      <vt:lpstr>Georgia</vt:lpstr>
      <vt:lpstr>Times New Roman</vt:lpstr>
      <vt:lpstr>Tinos</vt:lpstr>
      <vt:lpstr>Trebuchet MS</vt:lpstr>
      <vt:lpstr>Wingdings 3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Воздушный поток</vt:lpstr>
      <vt:lpstr>ОСНОВНЫЕ СПОСОБЫ МОШЕННИЧЕСТВА И ЗАЩИТА ОТ НИХ</vt:lpstr>
      <vt:lpstr>Презентация PowerPoint</vt:lpstr>
      <vt:lpstr>Пример мошеннических действий посредством различных мессенджеров </vt:lpstr>
      <vt:lpstr>Защита от звонков в Viber</vt:lpstr>
      <vt:lpstr>Защита от звонков в WhatsApp</vt:lpstr>
      <vt:lpstr>Защита от звонков в Telegram</vt:lpstr>
      <vt:lpstr>Защита от звонков в Telegram</vt:lpstr>
      <vt:lpstr>Презентация PowerPoint</vt:lpstr>
      <vt:lpstr>Как настроить двухфакторную аутентификацию (проверку)  в мессенджерах </vt:lpstr>
      <vt:lpstr>Как настроить  двухфакторную аутентификацию в Telegram:</vt:lpstr>
      <vt:lpstr>Как настроить двухфакторную  аутентификацию в Viber:</vt:lpstr>
      <vt:lpstr>Как настроить двухфакторную  аутентификацию в WhatsApp:   </vt:lpstr>
      <vt:lpstr>Будьте бдительны!!!</vt:lpstr>
      <vt:lpstr>Презентация PowerPoint</vt:lpstr>
      <vt:lpstr>Схемы взлома  и защита от них</vt:lpstr>
      <vt:lpstr>1. Звонок от работника сотового оператора</vt:lpstr>
      <vt:lpstr>2. Переоформление SIM-карты</vt:lpstr>
      <vt:lpstr>Дополнительная защита личного кабинета</vt:lpstr>
      <vt:lpstr>Дополнительная защита личного кабинета</vt:lpstr>
      <vt:lpstr>Дополнительная защита личного кабинета</vt:lpstr>
      <vt:lpstr>Мошенники  взломали личный кабинет  портала «Госуслуги»  </vt:lpstr>
      <vt:lpstr>Восстановите пароль от личного кабинета </vt:lpstr>
    </vt:vector>
  </TitlesOfParts>
  <Company>MultiDVD Team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начальника штаба МВД Петушинова  Романа Романовича</dc:title>
  <dc:creator>user</dc:creator>
  <cp:lastModifiedBy>atcydenov</cp:lastModifiedBy>
  <cp:revision>3881</cp:revision>
  <dcterms:created xsi:type="dcterms:W3CDTF">2015-12-21T01:32:53Z</dcterms:created>
  <dcterms:modified xsi:type="dcterms:W3CDTF">2024-11-23T03:43:39Z</dcterms:modified>
</cp:coreProperties>
</file>